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3" r:id="rId1"/>
  </p:sldMasterIdLst>
  <p:notesMasterIdLst>
    <p:notesMasterId r:id="rId32"/>
  </p:notesMasterIdLst>
  <p:sldIdLst>
    <p:sldId id="256" r:id="rId2"/>
    <p:sldId id="257" r:id="rId3"/>
    <p:sldId id="298" r:id="rId4"/>
    <p:sldId id="259" r:id="rId5"/>
    <p:sldId id="263" r:id="rId6"/>
    <p:sldId id="260" r:id="rId7"/>
    <p:sldId id="285" r:id="rId8"/>
    <p:sldId id="264" r:id="rId9"/>
    <p:sldId id="286" r:id="rId10"/>
    <p:sldId id="266" r:id="rId11"/>
    <p:sldId id="287" r:id="rId12"/>
    <p:sldId id="268" r:id="rId13"/>
    <p:sldId id="288" r:id="rId14"/>
    <p:sldId id="270" r:id="rId15"/>
    <p:sldId id="289" r:id="rId16"/>
    <p:sldId id="272" r:id="rId17"/>
    <p:sldId id="290" r:id="rId18"/>
    <p:sldId id="274" r:id="rId19"/>
    <p:sldId id="291" r:id="rId20"/>
    <p:sldId id="276" r:id="rId21"/>
    <p:sldId id="292" r:id="rId22"/>
    <p:sldId id="278" r:id="rId23"/>
    <p:sldId id="293" r:id="rId24"/>
    <p:sldId id="280" r:id="rId25"/>
    <p:sldId id="294" r:id="rId26"/>
    <p:sldId id="282" r:id="rId27"/>
    <p:sldId id="295" r:id="rId28"/>
    <p:sldId id="296" r:id="rId29"/>
    <p:sldId id="297" r:id="rId30"/>
    <p:sldId id="284" r:id="rId3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LEŽKOVÁ Miloslava" initials="SM" lastIdx="1" clrIdx="0">
    <p:extLst>
      <p:ext uri="{19B8F6BF-5375-455C-9EA6-DF929625EA0E}">
        <p15:presenceInfo xmlns:p15="http://schemas.microsoft.com/office/powerpoint/2012/main" userId="S-1-5-21-854245398-1085031214-839522115-135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957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7698D-41ED-4F65-AAE9-AB00618654E6}" type="datetimeFigureOut">
              <a:rPr lang="cs-CZ" smtClean="0"/>
              <a:t>12.04.2024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74089-20C6-40D2-A5D2-1419BADED9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225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74089-20C6-40D2-A5D2-1419BADED91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6782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75BA9-12F3-4F48-86E4-F463CBD52F36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82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71EAF-F04B-4479-93EC-F1406F6DC7AC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1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A709-BA01-4A4C-8506-445D5353D324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1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F805-21D1-4D89-97AD-988A632A6A35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5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B381-7EE2-458F-96D5-D2A5657A589B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37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81715-DFC5-4822-B5EA-7B192D275625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67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24B20-566D-4F7B-A4A7-2C53C77C97D0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79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56395E9-C501-49F9-B5CD-8659A0674BF6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8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4513-2481-4FE2-8E6B-1E9BAC4A175D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24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9CAFD-804D-471A-A3AD-9876B1BEB827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73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C2858-C63E-454E-9E27-14538D7951CC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9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0282EEF-00E6-4BF8-8B1E-C1A8FEA90D5E}" type="datetime1">
              <a:rPr lang="en-US" smtClean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6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Polabí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0050" y="4455621"/>
            <a:ext cx="10768295" cy="1143000"/>
          </a:xfrm>
        </p:spPr>
        <p:txBody>
          <a:bodyPr/>
          <a:lstStyle/>
          <a:p>
            <a:r>
              <a:rPr lang="cs-CZ" dirty="0" smtClean="0"/>
              <a:t>Mikroregion                                                        </a:t>
            </a:r>
            <a:r>
              <a:rPr lang="cs-CZ" sz="1800" dirty="0" smtClean="0"/>
              <a:t>statistika za rok 2023</a:t>
            </a:r>
            <a:endParaRPr lang="cs-CZ" sz="1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7121"/>
            <a:ext cx="12192000" cy="135737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92" y="176761"/>
            <a:ext cx="481965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7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pro obsah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39" y="0"/>
            <a:ext cx="9823269" cy="6870096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058" y="0"/>
            <a:ext cx="811033" cy="6858000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85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4058" y="0"/>
            <a:ext cx="811033" cy="6858000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73" y="0"/>
            <a:ext cx="9341963" cy="6858000"/>
          </a:xfrm>
        </p:spPr>
      </p:pic>
    </p:spTree>
    <p:extLst>
      <p:ext uri="{BB962C8B-B14F-4D97-AF65-F5344CB8AC3E}">
        <p14:creationId xmlns:p14="http://schemas.microsoft.com/office/powerpoint/2010/main" val="283521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rok</a:t>
            </a:r>
            <a:br>
              <a:rPr lang="cs-CZ" dirty="0" smtClean="0"/>
            </a:br>
            <a:r>
              <a:rPr lang="cs-CZ" dirty="0" smtClean="0"/>
              <a:t>2023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321500"/>
              </p:ext>
            </p:extLst>
          </p:nvPr>
        </p:nvGraphicFramePr>
        <p:xfrm>
          <a:off x="4415242" y="123564"/>
          <a:ext cx="7463248" cy="5559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812">
                  <a:extLst>
                    <a:ext uri="{9D8B030D-6E8A-4147-A177-3AD203B41FA5}">
                      <a16:colId xmlns:a16="http://schemas.microsoft.com/office/drawing/2014/main" val="1268110781"/>
                    </a:ext>
                  </a:extLst>
                </a:gridCol>
                <a:gridCol w="1865812">
                  <a:extLst>
                    <a:ext uri="{9D8B030D-6E8A-4147-A177-3AD203B41FA5}">
                      <a16:colId xmlns:a16="http://schemas.microsoft.com/office/drawing/2014/main" val="1738968386"/>
                    </a:ext>
                  </a:extLst>
                </a:gridCol>
                <a:gridCol w="1865812">
                  <a:extLst>
                    <a:ext uri="{9D8B030D-6E8A-4147-A177-3AD203B41FA5}">
                      <a16:colId xmlns:a16="http://schemas.microsoft.com/office/drawing/2014/main" val="848242671"/>
                    </a:ext>
                  </a:extLst>
                </a:gridCol>
                <a:gridCol w="1865812">
                  <a:extLst>
                    <a:ext uri="{9D8B030D-6E8A-4147-A177-3AD203B41FA5}">
                      <a16:colId xmlns:a16="http://schemas.microsoft.com/office/drawing/2014/main" val="3426627588"/>
                    </a:ext>
                  </a:extLst>
                </a:gridCol>
              </a:tblGrid>
              <a:tr h="608379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trestná činnost celkem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majetkové TČ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přestupky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1699217"/>
                  </a:ext>
                </a:extLst>
              </a:tr>
              <a:tr h="54829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Bříství</a:t>
                      </a:r>
                    </a:p>
                    <a:p>
                      <a:pPr algn="ctr" fontAlgn="ctr"/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148270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Dvorce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59608910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Jiřice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0727713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Kounice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9734035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Lysá nad Labem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1025862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Ostrá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5384502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Milovice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08411398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Přerov nad Labem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3738504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Semice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13433672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Stará Lysá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9419381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Starý Vestec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0855371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Stratov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6958452"/>
                  </a:ext>
                </a:extLst>
              </a:tr>
              <a:tr h="3655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Vykáň</a:t>
                      </a:r>
                      <a:endParaRPr lang="cs-CZ" sz="18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1234046"/>
                  </a:ext>
                </a:extLst>
              </a:tr>
            </a:tbl>
          </a:graphicData>
        </a:graphic>
      </p:graphicFrame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474720"/>
            <a:ext cx="3200400" cy="2830483"/>
          </a:xfrm>
        </p:spPr>
        <p:txBody>
          <a:bodyPr>
            <a:normAutofit/>
          </a:bodyPr>
          <a:lstStyle/>
          <a:p>
            <a:pPr algn="ctr"/>
            <a:r>
              <a:rPr lang="cs-CZ" sz="2800" dirty="0"/>
              <a:t>Porovnání nápadu trestné činnosti a přestupků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6039680"/>
            <a:ext cx="6371968" cy="80843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845" y="5891753"/>
            <a:ext cx="990968" cy="966246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2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Bříství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969455"/>
              </p:ext>
            </p:extLst>
          </p:nvPr>
        </p:nvGraphicFramePr>
        <p:xfrm>
          <a:off x="2760616" y="1965960"/>
          <a:ext cx="6696893" cy="4129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0106">
                  <a:extLst>
                    <a:ext uri="{9D8B030D-6E8A-4147-A177-3AD203B41FA5}">
                      <a16:colId xmlns:a16="http://schemas.microsoft.com/office/drawing/2014/main" val="4154186920"/>
                    </a:ext>
                  </a:extLst>
                </a:gridCol>
                <a:gridCol w="1306711">
                  <a:extLst>
                    <a:ext uri="{9D8B030D-6E8A-4147-A177-3AD203B41FA5}">
                      <a16:colId xmlns:a16="http://schemas.microsoft.com/office/drawing/2014/main" val="3385518512"/>
                    </a:ext>
                  </a:extLst>
                </a:gridCol>
                <a:gridCol w="1120038">
                  <a:extLst>
                    <a:ext uri="{9D8B030D-6E8A-4147-A177-3AD203B41FA5}">
                      <a16:colId xmlns:a16="http://schemas.microsoft.com/office/drawing/2014/main" val="4283138587"/>
                    </a:ext>
                  </a:extLst>
                </a:gridCol>
                <a:gridCol w="1120038">
                  <a:extLst>
                    <a:ext uri="{9D8B030D-6E8A-4147-A177-3AD203B41FA5}">
                      <a16:colId xmlns:a16="http://schemas.microsoft.com/office/drawing/2014/main" val="1383973248"/>
                    </a:ext>
                  </a:extLst>
                </a:gridCol>
              </a:tblGrid>
              <a:tr h="565369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761948998"/>
                  </a:ext>
                </a:extLst>
              </a:tr>
              <a:tr h="565369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299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8212435"/>
                  </a:ext>
                </a:extLst>
              </a:tr>
              <a:tr h="565369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025632819"/>
                  </a:ext>
                </a:extLst>
              </a:tr>
              <a:tr h="565369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163461274"/>
                  </a:ext>
                </a:extLst>
              </a:tr>
              <a:tr h="565369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098389640"/>
                  </a:ext>
                </a:extLst>
              </a:tr>
              <a:tr h="308382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677172810"/>
                  </a:ext>
                </a:extLst>
              </a:tr>
              <a:tr h="308382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146043532"/>
                  </a:ext>
                </a:extLst>
              </a:tr>
              <a:tr h="308382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262259356"/>
                  </a:ext>
                </a:extLst>
              </a:tr>
              <a:tr h="308382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302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62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102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65713911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8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467121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3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2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3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2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cs-CZ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cs-CZ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cs-CZ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cs-CZ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Dvorce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Statistika obce Dvorce je vedená pod městem Lysá nad Labem.</a:t>
            </a:r>
          </a:p>
          <a:p>
            <a:endParaRPr lang="cs-CZ" smtClean="0"/>
          </a:p>
          <a:p>
            <a:r>
              <a:rPr lang="cs-CZ" smtClean="0"/>
              <a:t>V obci Dvorce je dlouhodobě nízký nápad TČ i PŘ.</a:t>
            </a:r>
            <a:endParaRPr lang="cs-CZ" dirty="0" smtClean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8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Jiřice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150461"/>
              </p:ext>
            </p:extLst>
          </p:nvPr>
        </p:nvGraphicFramePr>
        <p:xfrm>
          <a:off x="2416628" y="1978092"/>
          <a:ext cx="7236418" cy="42974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7558">
                  <a:extLst>
                    <a:ext uri="{9D8B030D-6E8A-4147-A177-3AD203B41FA5}">
                      <a16:colId xmlns:a16="http://schemas.microsoft.com/office/drawing/2014/main" val="4051372807"/>
                    </a:ext>
                  </a:extLst>
                </a:gridCol>
                <a:gridCol w="1199620">
                  <a:extLst>
                    <a:ext uri="{9D8B030D-6E8A-4147-A177-3AD203B41FA5}">
                      <a16:colId xmlns:a16="http://schemas.microsoft.com/office/drawing/2014/main" val="4175596626"/>
                    </a:ext>
                  </a:extLst>
                </a:gridCol>
                <a:gridCol w="1199620">
                  <a:extLst>
                    <a:ext uri="{9D8B030D-6E8A-4147-A177-3AD203B41FA5}">
                      <a16:colId xmlns:a16="http://schemas.microsoft.com/office/drawing/2014/main" val="3674496650"/>
                    </a:ext>
                  </a:extLst>
                </a:gridCol>
                <a:gridCol w="1199620">
                  <a:extLst>
                    <a:ext uri="{9D8B030D-6E8A-4147-A177-3AD203B41FA5}">
                      <a16:colId xmlns:a16="http://schemas.microsoft.com/office/drawing/2014/main" val="1197933625"/>
                    </a:ext>
                  </a:extLst>
                </a:gridCol>
              </a:tblGrid>
              <a:tr h="466299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37722858"/>
                  </a:ext>
                </a:extLst>
              </a:tr>
              <a:tr h="5594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7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362679012"/>
                  </a:ext>
                </a:extLst>
              </a:tr>
              <a:tr h="783281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341668191"/>
                  </a:ext>
                </a:extLst>
              </a:tr>
              <a:tr h="546388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51851067"/>
                  </a:ext>
                </a:extLst>
              </a:tr>
              <a:tr h="5594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79782207"/>
                  </a:ext>
                </a:extLst>
              </a:tr>
              <a:tr h="335691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970970880"/>
                  </a:ext>
                </a:extLst>
              </a:tr>
              <a:tr h="236122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452283757"/>
                  </a:ext>
                </a:extLst>
              </a:tr>
              <a:tr h="236122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17054439"/>
                  </a:ext>
                </a:extLst>
              </a:tr>
              <a:tr h="236122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77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690476932"/>
                  </a:ext>
                </a:extLst>
              </a:tr>
            </a:tbl>
          </a:graphicData>
        </a:graphic>
      </p:graphicFrame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123944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36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25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49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0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Kounice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389341"/>
              </p:ext>
            </p:extLst>
          </p:nvPr>
        </p:nvGraphicFramePr>
        <p:xfrm>
          <a:off x="2593909" y="1937828"/>
          <a:ext cx="7333863" cy="4359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8145">
                  <a:extLst>
                    <a:ext uri="{9D8B030D-6E8A-4147-A177-3AD203B41FA5}">
                      <a16:colId xmlns:a16="http://schemas.microsoft.com/office/drawing/2014/main" val="2926879604"/>
                    </a:ext>
                  </a:extLst>
                </a:gridCol>
                <a:gridCol w="1304362">
                  <a:extLst>
                    <a:ext uri="{9D8B030D-6E8A-4147-A177-3AD203B41FA5}">
                      <a16:colId xmlns:a16="http://schemas.microsoft.com/office/drawing/2014/main" val="1905397990"/>
                    </a:ext>
                  </a:extLst>
                </a:gridCol>
                <a:gridCol w="1039450">
                  <a:extLst>
                    <a:ext uri="{9D8B030D-6E8A-4147-A177-3AD203B41FA5}">
                      <a16:colId xmlns:a16="http://schemas.microsoft.com/office/drawing/2014/main" val="2650149366"/>
                    </a:ext>
                  </a:extLst>
                </a:gridCol>
                <a:gridCol w="1171906">
                  <a:extLst>
                    <a:ext uri="{9D8B030D-6E8A-4147-A177-3AD203B41FA5}">
                      <a16:colId xmlns:a16="http://schemas.microsoft.com/office/drawing/2014/main" val="1663516826"/>
                    </a:ext>
                  </a:extLst>
                </a:gridCol>
              </a:tblGrid>
              <a:tr h="54499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3711971"/>
                  </a:ext>
                </a:extLst>
              </a:tr>
              <a:tr h="86401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951249751"/>
                  </a:ext>
                </a:extLst>
              </a:tr>
              <a:tr h="544993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502490369"/>
                  </a:ext>
                </a:extLst>
              </a:tr>
              <a:tr h="446398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7748834"/>
                  </a:ext>
                </a:extLst>
              </a:tr>
              <a:tr h="44639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394659225"/>
                  </a:ext>
                </a:extLst>
              </a:tr>
              <a:tr h="361126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25290177"/>
                  </a:ext>
                </a:extLst>
              </a:tr>
              <a:tr h="36112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345500973"/>
                  </a:ext>
                </a:extLst>
              </a:tr>
              <a:tr h="36112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76332276"/>
                  </a:ext>
                </a:extLst>
              </a:tr>
              <a:tr h="361126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59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189492090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3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453402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6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1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1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 sz="2000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5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Lysá nad Labem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174005"/>
              </p:ext>
            </p:extLst>
          </p:nvPr>
        </p:nvGraphicFramePr>
        <p:xfrm>
          <a:off x="2509935" y="2033663"/>
          <a:ext cx="7352522" cy="4298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4711">
                  <a:extLst>
                    <a:ext uri="{9D8B030D-6E8A-4147-A177-3AD203B41FA5}">
                      <a16:colId xmlns:a16="http://schemas.microsoft.com/office/drawing/2014/main" val="3034596286"/>
                    </a:ext>
                  </a:extLst>
                </a:gridCol>
                <a:gridCol w="1206239">
                  <a:extLst>
                    <a:ext uri="{9D8B030D-6E8A-4147-A177-3AD203B41FA5}">
                      <a16:colId xmlns:a16="http://schemas.microsoft.com/office/drawing/2014/main" val="2478216393"/>
                    </a:ext>
                  </a:extLst>
                </a:gridCol>
                <a:gridCol w="1312302">
                  <a:extLst>
                    <a:ext uri="{9D8B030D-6E8A-4147-A177-3AD203B41FA5}">
                      <a16:colId xmlns:a16="http://schemas.microsoft.com/office/drawing/2014/main" val="2283678232"/>
                    </a:ext>
                  </a:extLst>
                </a:gridCol>
                <a:gridCol w="1259270">
                  <a:extLst>
                    <a:ext uri="{9D8B030D-6E8A-4147-A177-3AD203B41FA5}">
                      <a16:colId xmlns:a16="http://schemas.microsoft.com/office/drawing/2014/main" val="236958748"/>
                    </a:ext>
                  </a:extLst>
                </a:gridCol>
              </a:tblGrid>
              <a:tr h="55643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55828222"/>
                  </a:ext>
                </a:extLst>
              </a:tr>
              <a:tr h="55656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592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203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257368845"/>
                  </a:ext>
                </a:extLst>
              </a:tr>
              <a:tr h="779192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142188960"/>
                  </a:ext>
                </a:extLst>
              </a:tr>
              <a:tr h="556567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66142930"/>
                  </a:ext>
                </a:extLst>
              </a:tr>
              <a:tr h="55656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482788224"/>
                  </a:ext>
                </a:extLst>
              </a:tr>
              <a:tr h="333939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708295495"/>
                  </a:ext>
                </a:extLst>
              </a:tr>
              <a:tr h="29286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14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417843390"/>
                  </a:ext>
                </a:extLst>
              </a:tr>
              <a:tr h="29286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6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142947993"/>
                  </a:ext>
                </a:extLst>
              </a:tr>
              <a:tr h="292860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807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255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103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118329721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05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986790"/>
              </p:ext>
            </p:extLst>
          </p:nvPr>
        </p:nvGraphicFramePr>
        <p:xfrm>
          <a:off x="839755" y="1045028"/>
          <a:ext cx="9647852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0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44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-7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3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103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64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39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106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65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39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0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</a:t>
            </a:r>
            <a:r>
              <a:rPr lang="cs-CZ" dirty="0" smtClean="0"/>
              <a:t>strá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947886"/>
              </p:ext>
            </p:extLst>
          </p:nvPr>
        </p:nvGraphicFramePr>
        <p:xfrm>
          <a:off x="2808509" y="1943103"/>
          <a:ext cx="7344158" cy="4389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1146">
                  <a:extLst>
                    <a:ext uri="{9D8B030D-6E8A-4147-A177-3AD203B41FA5}">
                      <a16:colId xmlns:a16="http://schemas.microsoft.com/office/drawing/2014/main" val="2640431288"/>
                    </a:ext>
                  </a:extLst>
                </a:gridCol>
                <a:gridCol w="1211004">
                  <a:extLst>
                    <a:ext uri="{9D8B030D-6E8A-4147-A177-3AD203B41FA5}">
                      <a16:colId xmlns:a16="http://schemas.microsoft.com/office/drawing/2014/main" val="2438777586"/>
                    </a:ext>
                  </a:extLst>
                </a:gridCol>
                <a:gridCol w="1211004">
                  <a:extLst>
                    <a:ext uri="{9D8B030D-6E8A-4147-A177-3AD203B41FA5}">
                      <a16:colId xmlns:a16="http://schemas.microsoft.com/office/drawing/2014/main" val="1362443264"/>
                    </a:ext>
                  </a:extLst>
                </a:gridCol>
                <a:gridCol w="1211004">
                  <a:extLst>
                    <a:ext uri="{9D8B030D-6E8A-4147-A177-3AD203B41FA5}">
                      <a16:colId xmlns:a16="http://schemas.microsoft.com/office/drawing/2014/main" val="3207795835"/>
                    </a:ext>
                  </a:extLst>
                </a:gridCol>
              </a:tblGrid>
              <a:tr h="46763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465791174"/>
                  </a:ext>
                </a:extLst>
              </a:tr>
              <a:tr h="5792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180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-92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208090822"/>
                  </a:ext>
                </a:extLst>
              </a:tr>
              <a:tr h="810957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597992631"/>
                  </a:ext>
                </a:extLst>
              </a:tr>
              <a:tr h="57925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039439226"/>
                  </a:ext>
                </a:extLst>
              </a:tr>
              <a:tr h="5792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18297480"/>
                  </a:ext>
                </a:extLst>
              </a:tr>
              <a:tr h="347552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91266639"/>
                  </a:ext>
                </a:extLst>
              </a:tr>
              <a:tr h="236801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803539308"/>
                  </a:ext>
                </a:extLst>
              </a:tr>
              <a:tr h="236801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25507785"/>
                  </a:ext>
                </a:extLst>
              </a:tr>
              <a:tr h="236801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186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-95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203423406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4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91091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Milovice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54505"/>
              </p:ext>
            </p:extLst>
          </p:nvPr>
        </p:nvGraphicFramePr>
        <p:xfrm>
          <a:off x="2708908" y="2000251"/>
          <a:ext cx="7453186" cy="4277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0270">
                  <a:extLst>
                    <a:ext uri="{9D8B030D-6E8A-4147-A177-3AD203B41FA5}">
                      <a16:colId xmlns:a16="http://schemas.microsoft.com/office/drawing/2014/main" val="258446938"/>
                    </a:ext>
                  </a:extLst>
                </a:gridCol>
                <a:gridCol w="1190972">
                  <a:extLst>
                    <a:ext uri="{9D8B030D-6E8A-4147-A177-3AD203B41FA5}">
                      <a16:colId xmlns:a16="http://schemas.microsoft.com/office/drawing/2014/main" val="2727395893"/>
                    </a:ext>
                  </a:extLst>
                </a:gridCol>
                <a:gridCol w="1190972">
                  <a:extLst>
                    <a:ext uri="{9D8B030D-6E8A-4147-A177-3AD203B41FA5}">
                      <a16:colId xmlns:a16="http://schemas.microsoft.com/office/drawing/2014/main" val="1677997111"/>
                    </a:ext>
                  </a:extLst>
                </a:gridCol>
                <a:gridCol w="1190972">
                  <a:extLst>
                    <a:ext uri="{9D8B030D-6E8A-4147-A177-3AD203B41FA5}">
                      <a16:colId xmlns:a16="http://schemas.microsoft.com/office/drawing/2014/main" val="1488550764"/>
                    </a:ext>
                  </a:extLst>
                </a:gridCol>
              </a:tblGrid>
              <a:tr h="561816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5128319"/>
                  </a:ext>
                </a:extLst>
              </a:tr>
              <a:tr h="56181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791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148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140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94443354"/>
                  </a:ext>
                </a:extLst>
              </a:tr>
              <a:tr h="768780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324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106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22556656"/>
                  </a:ext>
                </a:extLst>
              </a:tr>
              <a:tr h="561816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043820416"/>
                  </a:ext>
                </a:extLst>
              </a:tr>
              <a:tr h="56181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975307383"/>
                  </a:ext>
                </a:extLst>
              </a:tr>
              <a:tr h="329476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626023235"/>
                  </a:ext>
                </a:extLst>
              </a:tr>
              <a:tr h="29569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155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27347017"/>
                  </a:ext>
                </a:extLst>
              </a:tr>
              <a:tr h="29569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668180623"/>
                  </a:ext>
                </a:extLst>
              </a:tr>
              <a:tr h="295693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1357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227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276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959242771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7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060729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76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-1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4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201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128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72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24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214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138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77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28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7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Přerov nad Labem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59859"/>
              </p:ext>
            </p:extLst>
          </p:nvPr>
        </p:nvGraphicFramePr>
        <p:xfrm>
          <a:off x="2724537" y="1954530"/>
          <a:ext cx="6680720" cy="4369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8947">
                  <a:extLst>
                    <a:ext uri="{9D8B030D-6E8A-4147-A177-3AD203B41FA5}">
                      <a16:colId xmlns:a16="http://schemas.microsoft.com/office/drawing/2014/main" val="3840380279"/>
                    </a:ext>
                  </a:extLst>
                </a:gridCol>
                <a:gridCol w="1253765">
                  <a:extLst>
                    <a:ext uri="{9D8B030D-6E8A-4147-A177-3AD203B41FA5}">
                      <a16:colId xmlns:a16="http://schemas.microsoft.com/office/drawing/2014/main" val="3883596123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3106046477"/>
                    </a:ext>
                  </a:extLst>
                </a:gridCol>
                <a:gridCol w="1278294">
                  <a:extLst>
                    <a:ext uri="{9D8B030D-6E8A-4147-A177-3AD203B41FA5}">
                      <a16:colId xmlns:a16="http://schemas.microsoft.com/office/drawing/2014/main" val="3403829116"/>
                    </a:ext>
                  </a:extLst>
                </a:gridCol>
              </a:tblGrid>
              <a:tr h="4613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70387779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94287181"/>
                  </a:ext>
                </a:extLst>
              </a:tr>
              <a:tr h="796503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8012469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416128549"/>
                  </a:ext>
                </a:extLst>
              </a:tr>
              <a:tr h="57010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773902310"/>
                  </a:ext>
                </a:extLst>
              </a:tr>
              <a:tr h="34206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379710800"/>
                  </a:ext>
                </a:extLst>
              </a:tr>
              <a:tr h="23363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859247278"/>
                  </a:ext>
                </a:extLst>
              </a:tr>
              <a:tr h="23363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47547028"/>
                  </a:ext>
                </a:extLst>
              </a:tr>
              <a:tr h="233635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54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-16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479169565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273572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-2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-5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Semice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161319"/>
              </p:ext>
            </p:extLst>
          </p:nvPr>
        </p:nvGraphicFramePr>
        <p:xfrm>
          <a:off x="2948472" y="1874518"/>
          <a:ext cx="7165913" cy="44159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4215">
                  <a:extLst>
                    <a:ext uri="{9D8B030D-6E8A-4147-A177-3AD203B41FA5}">
                      <a16:colId xmlns:a16="http://schemas.microsoft.com/office/drawing/2014/main" val="3986188277"/>
                    </a:ext>
                  </a:extLst>
                </a:gridCol>
                <a:gridCol w="1220566">
                  <a:extLst>
                    <a:ext uri="{9D8B030D-6E8A-4147-A177-3AD203B41FA5}">
                      <a16:colId xmlns:a16="http://schemas.microsoft.com/office/drawing/2014/main" val="3613008747"/>
                    </a:ext>
                  </a:extLst>
                </a:gridCol>
                <a:gridCol w="1220566">
                  <a:extLst>
                    <a:ext uri="{9D8B030D-6E8A-4147-A177-3AD203B41FA5}">
                      <a16:colId xmlns:a16="http://schemas.microsoft.com/office/drawing/2014/main" val="1491364066"/>
                    </a:ext>
                  </a:extLst>
                </a:gridCol>
                <a:gridCol w="1220566">
                  <a:extLst>
                    <a:ext uri="{9D8B030D-6E8A-4147-A177-3AD203B41FA5}">
                      <a16:colId xmlns:a16="http://schemas.microsoft.com/office/drawing/2014/main" val="2911427489"/>
                    </a:ext>
                  </a:extLst>
                </a:gridCol>
              </a:tblGrid>
              <a:tr h="4675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98398658"/>
                  </a:ext>
                </a:extLst>
              </a:tr>
              <a:tr h="58448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7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704789608"/>
                  </a:ext>
                </a:extLst>
              </a:tr>
              <a:tr h="818276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56282478"/>
                  </a:ext>
                </a:extLst>
              </a:tr>
              <a:tr h="58448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78171420"/>
                  </a:ext>
                </a:extLst>
              </a:tr>
              <a:tr h="58448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153984833"/>
                  </a:ext>
                </a:extLst>
              </a:tr>
              <a:tr h="350688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152033617"/>
                  </a:ext>
                </a:extLst>
              </a:tr>
              <a:tr h="233951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8244090"/>
                  </a:ext>
                </a:extLst>
              </a:tr>
              <a:tr h="233951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861078328"/>
                  </a:ext>
                </a:extLst>
              </a:tr>
              <a:tr h="233951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36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895990545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5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453234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2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-5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-5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Stará Lysá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051380"/>
              </p:ext>
            </p:extLst>
          </p:nvPr>
        </p:nvGraphicFramePr>
        <p:xfrm>
          <a:off x="2593910" y="1987423"/>
          <a:ext cx="7427167" cy="429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3055">
                  <a:extLst>
                    <a:ext uri="{9D8B030D-6E8A-4147-A177-3AD203B41FA5}">
                      <a16:colId xmlns:a16="http://schemas.microsoft.com/office/drawing/2014/main" val="3533082110"/>
                    </a:ext>
                  </a:extLst>
                </a:gridCol>
                <a:gridCol w="1312757">
                  <a:extLst>
                    <a:ext uri="{9D8B030D-6E8A-4147-A177-3AD203B41FA5}">
                      <a16:colId xmlns:a16="http://schemas.microsoft.com/office/drawing/2014/main" val="2283049373"/>
                    </a:ext>
                  </a:extLst>
                </a:gridCol>
                <a:gridCol w="1036651">
                  <a:extLst>
                    <a:ext uri="{9D8B030D-6E8A-4147-A177-3AD203B41FA5}">
                      <a16:colId xmlns:a16="http://schemas.microsoft.com/office/drawing/2014/main" val="4123874379"/>
                    </a:ext>
                  </a:extLst>
                </a:gridCol>
                <a:gridCol w="1174704">
                  <a:extLst>
                    <a:ext uri="{9D8B030D-6E8A-4147-A177-3AD203B41FA5}">
                      <a16:colId xmlns:a16="http://schemas.microsoft.com/office/drawing/2014/main" val="3745805351"/>
                    </a:ext>
                  </a:extLst>
                </a:gridCol>
              </a:tblGrid>
              <a:tr h="56190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83416691"/>
                  </a:ext>
                </a:extLst>
              </a:tr>
              <a:tr h="56190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237649374"/>
                  </a:ext>
                </a:extLst>
              </a:tr>
              <a:tr h="729827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907536946"/>
                  </a:ext>
                </a:extLst>
              </a:tr>
              <a:tr h="56190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726350490"/>
                  </a:ext>
                </a:extLst>
              </a:tr>
              <a:tr h="56190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439078572"/>
                  </a:ext>
                </a:extLst>
              </a:tr>
              <a:tr h="312783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69842558"/>
                  </a:ext>
                </a:extLst>
              </a:tr>
              <a:tr h="295739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565581333"/>
                  </a:ext>
                </a:extLst>
              </a:tr>
              <a:tr h="373053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32911675"/>
                  </a:ext>
                </a:extLst>
              </a:tr>
              <a:tr h="295739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287583749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54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874945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9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Starý Vestec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915815"/>
              </p:ext>
            </p:extLst>
          </p:nvPr>
        </p:nvGraphicFramePr>
        <p:xfrm>
          <a:off x="2360643" y="1903445"/>
          <a:ext cx="6634066" cy="43853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03870">
                  <a:extLst>
                    <a:ext uri="{9D8B030D-6E8A-4147-A177-3AD203B41FA5}">
                      <a16:colId xmlns:a16="http://schemas.microsoft.com/office/drawing/2014/main" val="3143116445"/>
                    </a:ext>
                  </a:extLst>
                </a:gridCol>
                <a:gridCol w="1242777">
                  <a:extLst>
                    <a:ext uri="{9D8B030D-6E8A-4147-A177-3AD203B41FA5}">
                      <a16:colId xmlns:a16="http://schemas.microsoft.com/office/drawing/2014/main" val="840943657"/>
                    </a:ext>
                  </a:extLst>
                </a:gridCol>
                <a:gridCol w="910687">
                  <a:extLst>
                    <a:ext uri="{9D8B030D-6E8A-4147-A177-3AD203B41FA5}">
                      <a16:colId xmlns:a16="http://schemas.microsoft.com/office/drawing/2014/main" val="1032843162"/>
                    </a:ext>
                  </a:extLst>
                </a:gridCol>
                <a:gridCol w="1076732">
                  <a:extLst>
                    <a:ext uri="{9D8B030D-6E8A-4147-A177-3AD203B41FA5}">
                      <a16:colId xmlns:a16="http://schemas.microsoft.com/office/drawing/2014/main" val="1230028660"/>
                    </a:ext>
                  </a:extLst>
                </a:gridCol>
              </a:tblGrid>
              <a:tr h="59039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83705397"/>
                  </a:ext>
                </a:extLst>
              </a:tr>
              <a:tr h="59039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50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19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6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894295949"/>
                  </a:ext>
                </a:extLst>
              </a:tr>
              <a:tr h="764112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476540030"/>
                  </a:ext>
                </a:extLst>
              </a:tr>
              <a:tr h="590398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692419499"/>
                  </a:ext>
                </a:extLst>
              </a:tr>
              <a:tr h="590398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23955369"/>
                  </a:ext>
                </a:extLst>
              </a:tr>
              <a:tr h="327475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912466573"/>
                  </a:ext>
                </a:extLst>
              </a:tr>
              <a:tr h="31073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4258376840"/>
                  </a:ext>
                </a:extLst>
              </a:tr>
              <a:tr h="310736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992488948"/>
                  </a:ext>
                </a:extLst>
              </a:tr>
              <a:tr h="310736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55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02926394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38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039062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1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2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Stratov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290399"/>
              </p:ext>
            </p:extLst>
          </p:nvPr>
        </p:nvGraphicFramePr>
        <p:xfrm>
          <a:off x="2985795" y="1828801"/>
          <a:ext cx="7072604" cy="4450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0629">
                  <a:extLst>
                    <a:ext uri="{9D8B030D-6E8A-4147-A177-3AD203B41FA5}">
                      <a16:colId xmlns:a16="http://schemas.microsoft.com/office/drawing/2014/main" val="1906965628"/>
                    </a:ext>
                  </a:extLst>
                </a:gridCol>
                <a:gridCol w="1203927">
                  <a:extLst>
                    <a:ext uri="{9D8B030D-6E8A-4147-A177-3AD203B41FA5}">
                      <a16:colId xmlns:a16="http://schemas.microsoft.com/office/drawing/2014/main" val="4105950630"/>
                    </a:ext>
                  </a:extLst>
                </a:gridCol>
                <a:gridCol w="1010723">
                  <a:extLst>
                    <a:ext uri="{9D8B030D-6E8A-4147-A177-3AD203B41FA5}">
                      <a16:colId xmlns:a16="http://schemas.microsoft.com/office/drawing/2014/main" val="1346446226"/>
                    </a:ext>
                  </a:extLst>
                </a:gridCol>
                <a:gridCol w="1107325">
                  <a:extLst>
                    <a:ext uri="{9D8B030D-6E8A-4147-A177-3AD203B41FA5}">
                      <a16:colId xmlns:a16="http://schemas.microsoft.com/office/drawing/2014/main" val="4010465067"/>
                    </a:ext>
                  </a:extLst>
                </a:gridCol>
              </a:tblGrid>
              <a:tr h="59588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507774334"/>
                  </a:ext>
                </a:extLst>
              </a:tr>
              <a:tr h="5958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65439568"/>
                  </a:ext>
                </a:extLst>
              </a:tr>
              <a:tr h="798079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599044176"/>
                  </a:ext>
                </a:extLst>
              </a:tr>
              <a:tr h="588970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-2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312283121"/>
                  </a:ext>
                </a:extLst>
              </a:tr>
              <a:tr h="58897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24796613"/>
                  </a:ext>
                </a:extLst>
              </a:tr>
              <a:tr h="34203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71920901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983325250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013273612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25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76022887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580486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-1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-4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5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Vykáň</a:t>
            </a: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028954"/>
              </p:ext>
            </p:extLst>
          </p:nvPr>
        </p:nvGraphicFramePr>
        <p:xfrm>
          <a:off x="2985795" y="1828801"/>
          <a:ext cx="7072604" cy="4450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0629">
                  <a:extLst>
                    <a:ext uri="{9D8B030D-6E8A-4147-A177-3AD203B41FA5}">
                      <a16:colId xmlns:a16="http://schemas.microsoft.com/office/drawing/2014/main" val="1906965628"/>
                    </a:ext>
                  </a:extLst>
                </a:gridCol>
                <a:gridCol w="1203927">
                  <a:extLst>
                    <a:ext uri="{9D8B030D-6E8A-4147-A177-3AD203B41FA5}">
                      <a16:colId xmlns:a16="http://schemas.microsoft.com/office/drawing/2014/main" val="4105950630"/>
                    </a:ext>
                  </a:extLst>
                </a:gridCol>
                <a:gridCol w="1010723">
                  <a:extLst>
                    <a:ext uri="{9D8B030D-6E8A-4147-A177-3AD203B41FA5}">
                      <a16:colId xmlns:a16="http://schemas.microsoft.com/office/drawing/2014/main" val="1346446226"/>
                    </a:ext>
                  </a:extLst>
                </a:gridCol>
                <a:gridCol w="1107325">
                  <a:extLst>
                    <a:ext uri="{9D8B030D-6E8A-4147-A177-3AD203B41FA5}">
                      <a16:colId xmlns:a16="http://schemas.microsoft.com/office/drawing/2014/main" val="4010465067"/>
                    </a:ext>
                  </a:extLst>
                </a:gridCol>
              </a:tblGrid>
              <a:tr h="595887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Přestupky řešené policií ČR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registrováno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rozdíl k loni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spácháno 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507774334"/>
                  </a:ext>
                </a:extLst>
              </a:tr>
              <a:tr h="595887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BESIP a silničního hospodářství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65439568"/>
                  </a:ext>
                </a:extLst>
              </a:tr>
              <a:tr h="798079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ochrany před alkoholismem a toxikomanie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599044176"/>
                  </a:ext>
                </a:extLst>
              </a:tr>
              <a:tr h="588970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proti veřejnému pořádku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312283121"/>
                  </a:ext>
                </a:extLst>
              </a:tr>
              <a:tr h="588970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Na úseku proti občanskému soužití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24796613"/>
                  </a:ext>
                </a:extLst>
              </a:tr>
              <a:tr h="342034">
                <a:tc>
                  <a:txBody>
                    <a:bodyPr/>
                    <a:lstStyle/>
                    <a:p>
                      <a:pPr algn="ctr"/>
                      <a:r>
                        <a:rPr lang="pl-PL"/>
                        <a:t>Na úseku zbraní a střeliva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571920901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Proti majetku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2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983325250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Ostatní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013273612"/>
                  </a:ext>
                </a:extLst>
              </a:tr>
              <a:tr h="313625">
                <a:tc>
                  <a:txBody>
                    <a:bodyPr/>
                    <a:lstStyle/>
                    <a:p>
                      <a:pPr algn="ctr"/>
                      <a:r>
                        <a:rPr lang="cs-CZ" dirty="0">
                          <a:solidFill>
                            <a:srgbClr val="FF0000"/>
                          </a:solidFill>
                        </a:rPr>
                        <a:t>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6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976022887"/>
                  </a:ext>
                </a:extLst>
              </a:tr>
            </a:tbl>
          </a:graphicData>
        </a:graphic>
      </p:graphicFrame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92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69452"/>
              </p:ext>
            </p:extLst>
          </p:nvPr>
        </p:nvGraphicFramePr>
        <p:xfrm>
          <a:off x="839753" y="1045028"/>
          <a:ext cx="9647854" cy="3769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442">
                  <a:extLst>
                    <a:ext uri="{9D8B030D-6E8A-4147-A177-3AD203B41FA5}">
                      <a16:colId xmlns:a16="http://schemas.microsoft.com/office/drawing/2014/main" val="892571845"/>
                    </a:ext>
                  </a:extLst>
                </a:gridCol>
                <a:gridCol w="1215478">
                  <a:extLst>
                    <a:ext uri="{9D8B030D-6E8A-4147-A177-3AD203B41FA5}">
                      <a16:colId xmlns:a16="http://schemas.microsoft.com/office/drawing/2014/main" val="641670689"/>
                    </a:ext>
                  </a:extLst>
                </a:gridCol>
                <a:gridCol w="1197664">
                  <a:extLst>
                    <a:ext uri="{9D8B030D-6E8A-4147-A177-3AD203B41FA5}">
                      <a16:colId xmlns:a16="http://schemas.microsoft.com/office/drawing/2014/main" val="348025039"/>
                    </a:ext>
                  </a:extLst>
                </a:gridCol>
                <a:gridCol w="1219422">
                  <a:extLst>
                    <a:ext uri="{9D8B030D-6E8A-4147-A177-3AD203B41FA5}">
                      <a16:colId xmlns:a16="http://schemas.microsoft.com/office/drawing/2014/main" val="1255505065"/>
                    </a:ext>
                  </a:extLst>
                </a:gridCol>
                <a:gridCol w="1190318">
                  <a:extLst>
                    <a:ext uri="{9D8B030D-6E8A-4147-A177-3AD203B41FA5}">
                      <a16:colId xmlns:a16="http://schemas.microsoft.com/office/drawing/2014/main" val="212118725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2474124666"/>
                    </a:ext>
                  </a:extLst>
                </a:gridCol>
                <a:gridCol w="1378265">
                  <a:extLst>
                    <a:ext uri="{9D8B030D-6E8A-4147-A177-3AD203B41FA5}">
                      <a16:colId xmlns:a16="http://schemas.microsoft.com/office/drawing/2014/main" val="4076558892"/>
                    </a:ext>
                  </a:extLst>
                </a:gridCol>
              </a:tblGrid>
              <a:tr h="586454"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Trestný čin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Zjištěno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rozdíl k loni</a:t>
                      </a:r>
                    </a:p>
                  </a:txBody>
                  <a:tcPr marL="15240" marR="15240" marT="15240" marB="1524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cs-CZ" dirty="0"/>
                        <a:t>Objasněno</a:t>
                      </a:r>
                    </a:p>
                  </a:txBody>
                  <a:tcPr marL="15240" marR="15240" marT="15240" marB="1524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/>
                        <a:t>Pachatelé</a:t>
                      </a:r>
                    </a:p>
                  </a:txBody>
                  <a:tcPr marL="15240" marR="15240" marT="15240" marB="1524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82062"/>
                  </a:ext>
                </a:extLst>
              </a:tr>
              <a:tr h="6491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recidivisté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err="1"/>
                        <a:t>mladiství+nezletilí</a:t>
                      </a:r>
                      <a:endParaRPr lang="cs-CZ" sz="1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cizinci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747424151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Majetkové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2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/>
                        <a:t>1</a:t>
                      </a:r>
                      <a:endParaRPr lang="cs-CZ" sz="2400" dirty="0"/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1327005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Hospodářské trestné činy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/>
                        <a:t>0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1898249928"/>
                  </a:ext>
                </a:extLst>
              </a:tr>
              <a:tr h="649165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Obecná kriminalita celkem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effectLst/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3805457207"/>
                  </a:ext>
                </a:extLst>
              </a:tr>
              <a:tr h="586454">
                <a:tc>
                  <a:txBody>
                    <a:bodyPr/>
                    <a:lstStyle/>
                    <a:p>
                      <a:pPr algn="ctr"/>
                      <a:r>
                        <a:rPr lang="cs-CZ"/>
                        <a:t>Celková kriminalita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  <a:effectLst/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marL="15240" marR="15240" marT="15240" marB="15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15240" marR="15240" marT="15240" marB="15240" anchor="ctr"/>
                </a:tc>
                <a:extLst>
                  <a:ext uri="{0D108BD9-81ED-4DB2-BD59-A6C34878D82A}">
                    <a16:rowId xmlns:a16="http://schemas.microsoft.com/office/drawing/2014/main" val="2366227493"/>
                  </a:ext>
                </a:extLst>
              </a:tr>
            </a:tbl>
          </a:graphicData>
        </a:graphic>
      </p:graphicFrame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33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" name="Zástupný symbol pro obrázek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1" b="18871"/>
          <a:stretch>
            <a:fillRect/>
          </a:stretch>
        </p:blipFill>
        <p:spPr>
          <a:xfrm>
            <a:off x="15" y="-14224"/>
            <a:ext cx="12191985" cy="6858000"/>
          </a:xfr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5486400"/>
            <a:ext cx="12192000" cy="1357376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2236573" y="2051221"/>
            <a:ext cx="6376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dirty="0" smtClean="0"/>
              <a:t>Děkuji za pozornost</a:t>
            </a:r>
          </a:p>
          <a:p>
            <a:r>
              <a:rPr lang="cs-CZ" sz="2000" dirty="0"/>
              <a:t>p</a:t>
            </a:r>
            <a:r>
              <a:rPr lang="cs-CZ" sz="2000" dirty="0" smtClean="0"/>
              <a:t>lk. Mgr. Pavel Semecký</a:t>
            </a:r>
          </a:p>
          <a:p>
            <a:r>
              <a:rPr lang="cs-CZ" sz="2000" dirty="0" smtClean="0"/>
              <a:t>ředitel ÚO </a:t>
            </a:r>
            <a:r>
              <a:rPr lang="cs-CZ" sz="2000" dirty="0"/>
              <a:t>N</a:t>
            </a:r>
            <a:r>
              <a:rPr lang="cs-CZ" sz="2000" dirty="0" smtClean="0"/>
              <a:t>ymburk</a:t>
            </a:r>
            <a:endParaRPr lang="cs-CZ" sz="2000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1" y="2051221"/>
            <a:ext cx="1219247" cy="1201229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3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601</TotalTime>
  <Words>1542</Words>
  <Application>Microsoft Office PowerPoint</Application>
  <PresentationFormat>Širokoúhlá obrazovka</PresentationFormat>
  <Paragraphs>971</Paragraphs>
  <Slides>30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3" baseType="lpstr">
      <vt:lpstr>Calibri</vt:lpstr>
      <vt:lpstr>Calibri Light</vt:lpstr>
      <vt:lpstr>Retrospektiva</vt:lpstr>
      <vt:lpstr>Polabí</vt:lpstr>
      <vt:lpstr>Prezentace aplikace PowerPoint</vt:lpstr>
      <vt:lpstr>Prezentace aplikace PowerPoint</vt:lpstr>
      <vt:lpstr>rok 2023</vt:lpstr>
      <vt:lpstr>Bříství</vt:lpstr>
      <vt:lpstr>Prezentace aplikace PowerPoint</vt:lpstr>
      <vt:lpstr>Dvorce</vt:lpstr>
      <vt:lpstr>Jiřice</vt:lpstr>
      <vt:lpstr>Prezentace aplikace PowerPoint</vt:lpstr>
      <vt:lpstr>Kounice</vt:lpstr>
      <vt:lpstr>Prezentace aplikace PowerPoint</vt:lpstr>
      <vt:lpstr>Lysá nad Labem</vt:lpstr>
      <vt:lpstr>Prezentace aplikace PowerPoint</vt:lpstr>
      <vt:lpstr>Ostrá</vt:lpstr>
      <vt:lpstr>Prezentace aplikace PowerPoint</vt:lpstr>
      <vt:lpstr>Milovice</vt:lpstr>
      <vt:lpstr>Prezentace aplikace PowerPoint</vt:lpstr>
      <vt:lpstr>Přerov nad Labem</vt:lpstr>
      <vt:lpstr>Prezentace aplikace PowerPoint</vt:lpstr>
      <vt:lpstr>Semice</vt:lpstr>
      <vt:lpstr>Prezentace aplikace PowerPoint</vt:lpstr>
      <vt:lpstr>Stará Lysá</vt:lpstr>
      <vt:lpstr>Prezentace aplikace PowerPoint</vt:lpstr>
      <vt:lpstr>Starý Vestec</vt:lpstr>
      <vt:lpstr>Prezentace aplikace PowerPoint</vt:lpstr>
      <vt:lpstr>Stratov</vt:lpstr>
      <vt:lpstr>Prezentace aplikace PowerPoint</vt:lpstr>
      <vt:lpstr>Vykáň</vt:lpstr>
      <vt:lpstr>Prezentace aplikace PowerPoint</vt:lpstr>
      <vt:lpstr>Prezentace aplikace PowerPoint</vt:lpstr>
    </vt:vector>
  </TitlesOfParts>
  <Company>PCR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SLEŽKOVÁ Miloslava</dc:creator>
  <cp:lastModifiedBy>KUNEŠOVÁ Miloslava</cp:lastModifiedBy>
  <cp:revision>61</cp:revision>
  <cp:lastPrinted>2024-03-15T07:44:59Z</cp:lastPrinted>
  <dcterms:created xsi:type="dcterms:W3CDTF">2020-01-31T07:54:32Z</dcterms:created>
  <dcterms:modified xsi:type="dcterms:W3CDTF">2024-04-12T05:31:21Z</dcterms:modified>
</cp:coreProperties>
</file>